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7" r:id="rId4"/>
    <p:sldId id="269" r:id="rId5"/>
    <p:sldId id="281" r:id="rId6"/>
    <p:sldId id="282" r:id="rId7"/>
    <p:sldId id="264" r:id="rId8"/>
    <p:sldId id="266" r:id="rId9"/>
    <p:sldId id="283" r:id="rId10"/>
    <p:sldId id="261" r:id="rId11"/>
    <p:sldId id="263" r:id="rId12"/>
    <p:sldId id="275" r:id="rId13"/>
    <p:sldId id="270" r:id="rId14"/>
    <p:sldId id="271" r:id="rId15"/>
    <p:sldId id="278" r:id="rId16"/>
    <p:sldId id="272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60" autoAdjust="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00C7CE5-6F90-49AF-A241-EA1C5166EF33}" type="datetimeFigureOut">
              <a:rPr lang="ru-RU"/>
              <a:pPr>
                <a:defRPr/>
              </a:pPr>
              <a:t>15.03.2015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1C4138-BC97-45FC-904D-A0C6399DF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9784A-CD15-4B45-9FB3-7AF300149A4A}" type="datetimeFigureOut">
              <a:rPr lang="ru-RU"/>
              <a:pPr>
                <a:defRPr/>
              </a:pPr>
              <a:t>15.03.2015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3D2C5-75C4-40CD-B29F-0AD9055871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5EA78-6B8D-414A-A780-544F6519CA5A}" type="datetimeFigureOut">
              <a:rPr lang="ru-RU"/>
              <a:pPr>
                <a:defRPr/>
              </a:pPr>
              <a:t>15.03.2015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74DD8-4117-48E9-9561-484D067644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150940" y="214315"/>
            <a:ext cx="7793037" cy="1462087"/>
          </a:xfrm>
        </p:spPr>
        <p:txBody>
          <a:bodyPr lIns="80001" tIns="40000" rIns="80001" bIns="4000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82689" y="2017713"/>
            <a:ext cx="3810000" cy="1981200"/>
          </a:xfrm>
        </p:spPr>
        <p:txBody>
          <a:bodyPr rIns="80001" bIns="4000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 rIns="80001" bIns="4000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182689" y="4151315"/>
            <a:ext cx="3810000" cy="1981200"/>
          </a:xfrm>
        </p:spPr>
        <p:txBody>
          <a:bodyPr rIns="80001" bIns="4000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45088" y="4151315"/>
            <a:ext cx="3810000" cy="1981200"/>
          </a:xfrm>
        </p:spPr>
        <p:txBody>
          <a:bodyPr rIns="80001" bIns="4000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 lIns="80001" tIns="40000" rIns="80001" bIns="4000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 lIns="80001" tIns="40000" rIns="80001" bIns="4000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 lIns="80001" tIns="40000" rIns="80001" bIns="40000"/>
          <a:lstStyle>
            <a:lvl1pPr>
              <a:defRPr/>
            </a:lvl1pPr>
          </a:lstStyle>
          <a:p>
            <a:pPr>
              <a:defRPr/>
            </a:pPr>
            <a:fld id="{9A6C1CBA-C2D4-44D1-AF65-6D4570CD80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7816F-94A7-4F55-9773-6F438B643C60}" type="datetimeFigureOut">
              <a:rPr lang="ru-RU"/>
              <a:pPr>
                <a:defRPr/>
              </a:pPr>
              <a:t>15.03.2015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68B2A-FB5F-48D4-9D68-656C140E13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14275A5-9D35-4BFD-98EB-DE1D5D77CBBC}" type="datetimeFigureOut">
              <a:rPr lang="ru-RU"/>
              <a:pPr>
                <a:defRPr/>
              </a:pPr>
              <a:t>15.03.2015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2906D3-0193-467C-B724-63FBD19F8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6467E-DE12-4D6F-9290-CBE70C8741CB}" type="datetimeFigureOut">
              <a:rPr lang="ru-RU"/>
              <a:pPr>
                <a:defRPr/>
              </a:pPr>
              <a:t>15.03.2015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09EB3-825B-461A-B16E-313A05483F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031C8-5474-42E0-A95A-44CA67B44818}" type="datetimeFigureOut">
              <a:rPr lang="ru-RU"/>
              <a:pPr>
                <a:defRPr/>
              </a:pPr>
              <a:t>15.03.2015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F5B08-49C3-4434-B713-B57D3B8A8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73E70-EBD9-4F23-855E-209F22CE05BC}" type="datetimeFigureOut">
              <a:rPr lang="ru-RU"/>
              <a:pPr>
                <a:defRPr/>
              </a:pPr>
              <a:t>15.03.2015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2D425-61B8-4478-9D3E-B68E69009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967CBA6-1460-4B24-9A7A-C790787408A4}" type="datetimeFigureOut">
              <a:rPr lang="ru-RU"/>
              <a:pPr>
                <a:defRPr/>
              </a:pPr>
              <a:t>15.03.2015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E67CD6C-E938-4F49-B92D-6727857886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36D67-F31E-4E2E-93E2-7FC208D5E22E}" type="datetimeFigureOut">
              <a:rPr lang="ru-RU"/>
              <a:pPr>
                <a:defRPr/>
              </a:pPr>
              <a:t>15.03.2015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46FF1-6EB3-4058-A69E-696D1100A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4C1413-144F-476A-9506-320969825BB5}" type="datetimeFigureOut">
              <a:rPr lang="ru-RU"/>
              <a:pPr>
                <a:defRPr/>
              </a:pPr>
              <a:t>15.03.2015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E76BDFE-2875-48F5-9EEE-3686228A6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5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753BDF1-1825-4E46-AF73-970C221AABEB}" type="datetimeFigureOut">
              <a:rPr lang="ru-RU"/>
              <a:pPr>
                <a:defRPr/>
              </a:pPr>
              <a:t>15.03.2015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14C61A0-ADEC-4C70-9EE5-CD5ECEB51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899" r:id="rId2"/>
    <p:sldLayoutId id="2147483907" r:id="rId3"/>
    <p:sldLayoutId id="2147483900" r:id="rId4"/>
    <p:sldLayoutId id="2147483901" r:id="rId5"/>
    <p:sldLayoutId id="2147483902" r:id="rId6"/>
    <p:sldLayoutId id="2147483908" r:id="rId7"/>
    <p:sldLayoutId id="2147483903" r:id="rId8"/>
    <p:sldLayoutId id="2147483909" r:id="rId9"/>
    <p:sldLayoutId id="2147483904" r:id="rId10"/>
    <p:sldLayoutId id="2147483905" r:id="rId11"/>
    <p:sldLayoutId id="214748391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image" Target="../media/image59.jpeg"/><Relationship Id="rId18" Type="http://schemas.openxmlformats.org/officeDocument/2006/relationships/image" Target="../media/image6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12" Type="http://schemas.openxmlformats.org/officeDocument/2006/relationships/image" Target="../media/image58.jpeg"/><Relationship Id="rId17" Type="http://schemas.openxmlformats.org/officeDocument/2006/relationships/image" Target="../media/image63.jpeg"/><Relationship Id="rId2" Type="http://schemas.openxmlformats.org/officeDocument/2006/relationships/image" Target="../media/image48.jpeg"/><Relationship Id="rId16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11" Type="http://schemas.openxmlformats.org/officeDocument/2006/relationships/image" Target="../media/image57.jpeg"/><Relationship Id="rId5" Type="http://schemas.openxmlformats.org/officeDocument/2006/relationships/image" Target="../media/image51.jpeg"/><Relationship Id="rId15" Type="http://schemas.openxmlformats.org/officeDocument/2006/relationships/image" Target="../media/image6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Relationship Id="rId14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88.jpeg"/><Relationship Id="rId3" Type="http://schemas.openxmlformats.org/officeDocument/2006/relationships/image" Target="../media/image22.jpeg"/><Relationship Id="rId7" Type="http://schemas.openxmlformats.org/officeDocument/2006/relationships/image" Target="../media/image83.jpeg"/><Relationship Id="rId12" Type="http://schemas.openxmlformats.org/officeDocument/2006/relationships/image" Target="../media/image87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11" Type="http://schemas.openxmlformats.org/officeDocument/2006/relationships/image" Target="../media/image86.jpeg"/><Relationship Id="rId5" Type="http://schemas.openxmlformats.org/officeDocument/2006/relationships/image" Target="../media/image25.jpeg"/><Relationship Id="rId15" Type="http://schemas.openxmlformats.org/officeDocument/2006/relationships/image" Target="../media/image90.jpeg"/><Relationship Id="rId10" Type="http://schemas.openxmlformats.org/officeDocument/2006/relationships/image" Target="../media/image85.jpeg"/><Relationship Id="rId4" Type="http://schemas.openxmlformats.org/officeDocument/2006/relationships/image" Target="../media/image23.jpeg"/><Relationship Id="rId9" Type="http://schemas.openxmlformats.org/officeDocument/2006/relationships/image" Target="../media/image84.jpeg"/><Relationship Id="rId14" Type="http://schemas.openxmlformats.org/officeDocument/2006/relationships/image" Target="../media/image8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5" Type="http://schemas.openxmlformats.org/officeDocument/2006/relationships/image" Target="../media/image3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9144000" cy="1612900"/>
          </a:xfrm>
        </p:spPr>
        <p:txBody>
          <a:bodyPr tIns="4000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Муниципальное автономное общеобразовательное учреждение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«Кадетская школа № 49»</a:t>
            </a:r>
          </a:p>
        </p:txBody>
      </p:sp>
      <p:pic>
        <p:nvPicPr>
          <p:cNvPr id="8195" name="Picture 4" descr="Shool015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5813" y="1857375"/>
            <a:ext cx="7526337" cy="48180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Admin\Мои документы\Мои рисунки\Изображение 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rot="21186812">
            <a:off x="563563" y="1165225"/>
            <a:ext cx="1716087" cy="2360613"/>
          </a:xfrm>
        </p:spPr>
      </p:pic>
      <p:pic>
        <p:nvPicPr>
          <p:cNvPr id="18435" name="Picture 3" descr="C:\Documents and Settings\Admin\Мои документы\Мои рисунки\Изображение 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47550">
            <a:off x="2410381" y="1038501"/>
            <a:ext cx="1785937" cy="2428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10000"/>
                <a:lumOff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8" name="Picture 4" descr="C:\Documents and Settings\Admin\Мои документы\Мои рисунки\Изображение 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72272">
            <a:off x="5094288" y="995363"/>
            <a:ext cx="178593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6" descr="C:\Documents and Settings\Admin\Мои документы\Мои рисунки\Изображение 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22689">
            <a:off x="6927850" y="1166813"/>
            <a:ext cx="1714500" cy="24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7" descr="C:\Documents and Settings\Admin\Мои документы\Мои рисунки\Изображение 0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53013">
            <a:off x="5168900" y="3419475"/>
            <a:ext cx="1785938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8" descr="C:\Documents and Settings\Admin\Мои документы\Мои рисунки\Изображение 0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520818">
            <a:off x="595313" y="3636963"/>
            <a:ext cx="1785937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9" descr="C:\Documents and Settings\Admin\Мои документы\Мои рисунки\Изображение 02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-357665">
            <a:off x="1917700" y="3605213"/>
            <a:ext cx="214312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8183562" cy="10001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2"/>
                </a:solidFill>
              </a:rPr>
              <a:t>ПЕЧАТНЫЕ РАБОТЫ</a:t>
            </a: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1" name="Рисунок 10" descr="C:\Documents and Settings\Admin\Мои документы\Мои рисунки\Изображение\Изображение 14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63888" y="908720"/>
            <a:ext cx="1928826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5" descr="C:\Documents and Settings\Admin\Мои документы\Мои рисунки\Изображение 00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415820">
            <a:off x="6808342" y="3679989"/>
            <a:ext cx="1928813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C:\Users\маргарита\Desktop\печатные издания\Сертификат Вахрушева Маргарита Анатольевна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71600" y="908720"/>
            <a:ext cx="1800200" cy="2459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C:\Users\маргарита\Desktop\печатные издания\Свидетельство Праздник «Земля наш дом родной»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63888" y="3645024"/>
            <a:ext cx="1674898" cy="2369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C:\Users\маргарита\Pictures\2015-03-15 1\1 005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325641">
            <a:off x="5400261" y="4081215"/>
            <a:ext cx="1722542" cy="2369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404665"/>
            <a:ext cx="8183562" cy="73833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C00000"/>
                </a:solidFill>
                <a:effectLst/>
                <a:latin typeface="+mn-lt"/>
              </a:rPr>
              <a:t>Результаты  </a:t>
            </a:r>
            <a:r>
              <a:rPr lang="ru-RU" sz="2400" dirty="0" smtClean="0">
                <a:solidFill>
                  <a:srgbClr val="C00000"/>
                </a:solidFill>
                <a:effectLst/>
                <a:latin typeface="+mn-lt"/>
              </a:rPr>
              <a:t/>
            </a:r>
            <a:br>
              <a:rPr lang="ru-RU" sz="2400" dirty="0" smtClean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  <a:latin typeface="+mn-lt"/>
              </a:rPr>
              <a:t>профессионального </a:t>
            </a:r>
            <a:r>
              <a:rPr lang="ru-RU" sz="2400" dirty="0" smtClean="0">
                <a:solidFill>
                  <a:srgbClr val="C00000"/>
                </a:solidFill>
                <a:effectLst/>
                <a:latin typeface="+mn-lt"/>
              </a:rPr>
              <a:t>развития учителя</a:t>
            </a:r>
            <a:endParaRPr lang="ru-RU" sz="24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7411" name="Picture 3" descr="C:\Documents and Settings\Admin\Мои документы\Мои рисунки\Изображение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455100">
            <a:off x="1943100" y="1184275"/>
            <a:ext cx="1868488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" descr="C:\Documents and Settings\Admin\Мои документы\Мои рисунки\Изображение 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01326">
            <a:off x="6882178" y="1259277"/>
            <a:ext cx="1778000" cy="2428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3" name="Picture 6" descr="C:\Documents and Settings\Admin\Мои документы\Мои рисунки\Изображение 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63" y="2928938"/>
            <a:ext cx="1960562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8" descr="C:\Documents and Settings\Admin\Мои документы\Мои рисунки\Изображение 0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321458">
            <a:off x="120708" y="3701503"/>
            <a:ext cx="4154204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1" descr="C:\Documents and Settings\Admin\Мои документы\Мои рисунки\Изображение 0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1124744"/>
            <a:ext cx="3429000" cy="229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Рисунок 10" descr="C:\Documents and Settings\Admin\Мои документы\Мои рисунки\Изображение\Изображение 1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324807">
            <a:off x="102656" y="1202381"/>
            <a:ext cx="2047875" cy="26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9" descr="C:\Documents and Settings\Admin\Мои документы\Мои рисунки\Изображение 02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95252">
            <a:off x="5078413" y="2911475"/>
            <a:ext cx="20002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C:\Documents and Settings\Admin\Мои документы\Мои рисунки\Изображение 00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14534">
            <a:off x="5294002" y="4373539"/>
            <a:ext cx="1857895" cy="2428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22" name="Рисунок 21" descr="C:\Documents and Settings\Admin\Мои документы\Мои рисунки\Изображение\Изображение 11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-526220">
            <a:off x="1478077" y="2328627"/>
            <a:ext cx="178117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:\Users\маргарита\Pictures\2015-03-15 12\12 00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3789040"/>
            <a:ext cx="2141378" cy="2945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" descr="C:\Users\маргарита\Pictures\2015-03-15 10\10 00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91880" y="1124744"/>
            <a:ext cx="1774896" cy="244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0" descr="C:\Documents and Settings\Admin\Мои документы\Мои рисунки\Изображение\Изображение 116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75856" y="3068960"/>
            <a:ext cx="187220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3" descr="C:\Documents and Settings\Admin\Мои документы\Мои рисунки\Изображение\Изображение 124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-242160">
            <a:off x="3567209" y="4286862"/>
            <a:ext cx="1805681" cy="2510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2" descr="C:\Documents and Settings\Admin\Мои документы\Мои рисунки\Изображение\Изображение 137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-402415">
            <a:off x="1838305" y="4133180"/>
            <a:ext cx="1905000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 descr="C:\Users\A899~1\AppData\Local\Temp\Rar$DI02.885\диплом педагога Вахрушева Маргарита Анатольевна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342098">
            <a:off x="7123456" y="1195154"/>
            <a:ext cx="1524646" cy="215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4" descr="C:\Users\маргарита\Pictures\2015-03-15 9\9 001.jpg"/>
          <p:cNvPicPr>
            <a:picLocks noGrp="1" noChangeAspect="1" noChangeArrowheads="1"/>
          </p:cNvPicPr>
          <p:nvPr>
            <p:ph idx="1"/>
          </p:nvPr>
        </p:nvPicPr>
        <p:blipFill>
          <a:blip r:embed="rId17" cstate="print"/>
          <a:srcRect/>
          <a:stretch>
            <a:fillRect/>
          </a:stretch>
        </p:blipFill>
        <p:spPr bwMode="auto">
          <a:xfrm rot="359186">
            <a:off x="6943589" y="2857539"/>
            <a:ext cx="1812912" cy="2190980"/>
          </a:xfrm>
          <a:prstGeom prst="rect">
            <a:avLst/>
          </a:prstGeom>
          <a:noFill/>
        </p:spPr>
      </p:pic>
      <p:pic>
        <p:nvPicPr>
          <p:cNvPr id="31" name="Рисунок 30" descr="C:\Documents and Settings\Admin\Мои документы\Мои рисунки\Изображение\Изображение 136.jpg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272558">
            <a:off x="6969578" y="4359499"/>
            <a:ext cx="1711294" cy="2424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467544" y="357188"/>
            <a:ext cx="6552728" cy="646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6" tIns="45713" rIns="91426" bIns="45713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Всегда мы здоровы, с зарядкой дружны,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Нам спорт с физкультурой как воздух </a:t>
            </a:r>
            <a:r>
              <a:rPr lang="ru-RU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нужны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252413" y="3573463"/>
            <a:ext cx="46799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6" tIns="45713" rIns="91426" bIns="45713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Участие в соревнованиях по зимнему туризму «Семья»</a:t>
            </a:r>
          </a:p>
        </p:txBody>
      </p:sp>
      <p:sp>
        <p:nvSpPr>
          <p:cNvPr id="74765" name="Text Box 13"/>
          <p:cNvSpPr txBox="1">
            <a:spLocks noChangeArrowheads="1"/>
          </p:cNvSpPr>
          <p:nvPr/>
        </p:nvSpPr>
        <p:spPr bwMode="auto">
          <a:xfrm>
            <a:off x="1049338" y="6523038"/>
            <a:ext cx="29225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6" tIns="45713" rIns="91426" bIns="45713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ru-RU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Старт!</a:t>
            </a:r>
          </a:p>
        </p:txBody>
      </p:sp>
      <p:pic>
        <p:nvPicPr>
          <p:cNvPr id="21511" name="Picture 14" descr="IMG_09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214818"/>
            <a:ext cx="3124200" cy="2209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124744"/>
            <a:ext cx="4563616" cy="1739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4" descr="D:\Рабочий стол (новое)\C фотоаппарата\P224024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933056"/>
            <a:ext cx="2912881" cy="25131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Picture 2" descr="C:\Users\маргарита\Pictures\2015-03-15 1\1 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1052736"/>
            <a:ext cx="3560763" cy="25202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Содержимое 18"/>
          <p:cNvSpPr>
            <a:spLocks noGrp="1"/>
          </p:cNvSpPr>
          <p:nvPr>
            <p:ph sz="quarter" idx="1"/>
          </p:nvPr>
        </p:nvSpPr>
        <p:spPr>
          <a:xfrm>
            <a:off x="4860032" y="2780928"/>
            <a:ext cx="2808312" cy="547191"/>
          </a:xfrm>
        </p:spPr>
        <p:txBody>
          <a:bodyPr/>
          <a:lstStyle/>
          <a:p>
            <a:pPr>
              <a:buNone/>
            </a:pPr>
            <a:r>
              <a:rPr lang="ru-RU" sz="1800" b="1" i="1" dirty="0" smtClean="0">
                <a:solidFill>
                  <a:schemeClr val="accent2"/>
                </a:solidFill>
              </a:rPr>
              <a:t>Веселые старты</a:t>
            </a:r>
            <a:endParaRPr lang="ru-RU" sz="1800" b="1" i="1" dirty="0">
              <a:solidFill>
                <a:schemeClr val="accent2"/>
              </a:solidFill>
            </a:endParaRPr>
          </a:p>
        </p:txBody>
      </p:sp>
      <p:pic>
        <p:nvPicPr>
          <p:cNvPr id="20" name="Picture 3" descr="D:\Рабочий стол (новое)\C фотоаппарата\P2200236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3356992"/>
            <a:ext cx="2408824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5364" name="Picture 4" descr="D:\мамины документы\Фото-2\P93001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286124"/>
            <a:ext cx="4500563" cy="33750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365" name="Picture 5" descr="D:\мамины документы\фотоаппарат\PC160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78991" cy="3008182"/>
          </a:xfrm>
          <a:prstGeom prst="snip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 descr="F:\Китти\DSC065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1281" y="3594257"/>
            <a:ext cx="4172719" cy="3263743"/>
          </a:xfrm>
          <a:prstGeom prst="snip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Documents and Settings\Admin\Рабочий стол\C фотоаппарата\P323039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1857364"/>
            <a:ext cx="4181432" cy="2786082"/>
          </a:xfrm>
          <a:prstGeom prst="cloud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5" descr="D:\Новая папка (2)\Рисунок 062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>
          <a:xfrm rot="372236">
            <a:off x="4817516" y="218945"/>
            <a:ext cx="4192732" cy="2596599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      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20483" name="Picture 2" descr="D:\мамины документы\фотоаппарат\PC2700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214313"/>
            <a:ext cx="3786187" cy="2714625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5" name="Picture 7" descr="D:\мамины документы\Фото-2\PA1902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983038"/>
            <a:ext cx="3833812" cy="2874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6" name="Picture 4" descr="D:\мамины документы\фотоаппарат\PC2901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79582">
            <a:off x="357188" y="2771775"/>
            <a:ext cx="2809875" cy="2106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7" name="Picture 6" descr="D:\мамины документы\фотоаппарат\P10401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1785926"/>
            <a:ext cx="3452812" cy="2589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8" name="Picture 5" descr="D:\мамины документы\фотоаппарат\PC2901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03395">
            <a:off x="5572125" y="214313"/>
            <a:ext cx="3429000" cy="2714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D:\мамины документы\Фото-2\P930013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087253">
            <a:off x="5263476" y="4121385"/>
            <a:ext cx="3733754" cy="24605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42853"/>
            <a:ext cx="7358114" cy="642942"/>
          </a:xfr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numCol="1">
            <a:prstTxWarp prst="textDeflate">
              <a:avLst/>
            </a:prstTxWarp>
          </a:bodyPr>
          <a:lstStyle/>
          <a:p>
            <a:pPr algn="ctr">
              <a:defRPr/>
            </a:pPr>
            <a:r>
              <a:rPr lang="ru-RU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КЛАССОМ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21507" name="Picture 2" descr="C:\Documents and Settings\Admin\Мои документы\Мои рисунки\Изображение 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rot="21350427">
            <a:off x="98425" y="927100"/>
            <a:ext cx="2025650" cy="2789238"/>
          </a:xfrm>
        </p:spPr>
      </p:pic>
      <p:pic>
        <p:nvPicPr>
          <p:cNvPr id="21508" name="Picture 4" descr="C:\Documents and Settings\Admin\Мои документы\Мои рисунки\Изображение 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5" y="1000125"/>
            <a:ext cx="192881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6" descr="C:\Documents and Settings\Admin\Мои документы\Мои рисунки\Изображение 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58355">
            <a:off x="243285" y="1941935"/>
            <a:ext cx="200818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13" descr="C:\Documents and Settings\Admin\Мои документы\Мои рисунки\Изображение 0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88" y="2071688"/>
            <a:ext cx="200025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4" descr="IMG_009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262105">
            <a:off x="143708" y="3508523"/>
            <a:ext cx="4357686" cy="3143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MG_009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460294">
            <a:off x="4548507" y="1064773"/>
            <a:ext cx="4397898" cy="32552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13" name="Picture 7" descr="C:\Documents and Settings\Admin\Мои документы\Мои рисунки\Изображение 0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6329">
            <a:off x="7137400" y="4143375"/>
            <a:ext cx="1928813" cy="265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12" descr="C:\Documents and Settings\Admin\Мои документы\Мои рисунки\Изображение 01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89403">
            <a:off x="4646613" y="4033838"/>
            <a:ext cx="207645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2" descr="C:\Мои документы\Мои рисунки\Изображение\Изображение 01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377736">
            <a:off x="5410087" y="4309621"/>
            <a:ext cx="1738312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Picture 3" descr="C:\Мои документы\Мои рисунки\Изображение\Изображение 01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-277129">
            <a:off x="3844283" y="4579484"/>
            <a:ext cx="1435100" cy="205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5" descr="C:\Мои документы\Мои рисунки\Изображение\Изображение 016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5536" y="1340768"/>
            <a:ext cx="146208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3" descr="C:\Мои документы\Мои рисунки\Изображение\Изображение 017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19872" y="1268760"/>
            <a:ext cx="1379538" cy="192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Users\маргарита\Pictures\2015-03-15 1\1 003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322911">
            <a:off x="7203324" y="4152990"/>
            <a:ext cx="1733961" cy="2449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3" descr="C:\Users\маргарита\Pictures\2015-03-15 1\1 004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835696" y="980728"/>
            <a:ext cx="1617833" cy="2225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571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71813" y="530225"/>
            <a:ext cx="3000375" cy="4187825"/>
          </a:xfrm>
          <a:ln w="190500" cap="sq"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4643438"/>
            <a:ext cx="8183562" cy="13573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2"/>
                </a:solidFill>
              </a:rPr>
              <a:t>ВАХРУШЕВА 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dirty="0" smtClean="0">
                <a:solidFill>
                  <a:schemeClr val="accent2"/>
                </a:solidFill>
              </a:rPr>
              <a:t>МАРГАРИТА АНАТОЛЬЕВНА</a:t>
            </a:r>
            <a:endParaRPr lang="ru-RU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23528" y="357188"/>
            <a:ext cx="8496944" cy="1327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9995" tIns="39997" rIns="79995" bIns="39997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b="1" dirty="0">
                <a:solidFill>
                  <a:srgbClr val="FF0000"/>
                </a:solidFill>
                <a:latin typeface="Verdana" pitchFamily="34" charset="0"/>
              </a:rPr>
              <a:t>Реализация</a:t>
            </a:r>
          </a:p>
          <a:p>
            <a:pPr algn="ctr">
              <a:spcBef>
                <a:spcPts val="0"/>
              </a:spcBef>
            </a:pPr>
            <a:r>
              <a:rPr lang="ru-RU" dirty="0">
                <a:solidFill>
                  <a:srgbClr val="FF0000"/>
                </a:solidFill>
                <a:latin typeface="Verdana" pitchFamily="34" charset="0"/>
              </a:rPr>
              <a:t>Приоритетного национального проекта «Образование»:</a:t>
            </a:r>
          </a:p>
          <a:p>
            <a:pPr algn="ctr">
              <a:spcBef>
                <a:spcPts val="0"/>
              </a:spcBef>
            </a:pPr>
            <a:r>
              <a:rPr lang="ru-RU" dirty="0">
                <a:solidFill>
                  <a:srgbClr val="FF0000"/>
                </a:solidFill>
                <a:latin typeface="Verdana" pitchFamily="34" charset="0"/>
              </a:rPr>
              <a:t>               Лучшие учителя  Республики Татарстан</a:t>
            </a:r>
          </a:p>
          <a:p>
            <a:pPr algn="ctr">
              <a:spcBef>
                <a:spcPct val="50000"/>
              </a:spcBef>
            </a:pPr>
            <a:r>
              <a:rPr lang="en-US" b="1" dirty="0">
                <a:latin typeface="Verdana" pitchFamily="34" charset="0"/>
              </a:rPr>
              <a:t> </a:t>
            </a:r>
            <a:endParaRPr lang="ru-RU" b="1" dirty="0">
              <a:latin typeface="Verdana" pitchFamily="34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987824" y="1268760"/>
            <a:ext cx="5760641" cy="527450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 lIns="79995" tIns="39997" rIns="79995" bIns="39997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100" b="1" i="1" dirty="0">
                <a:latin typeface="Verdana" pitchFamily="34" charset="0"/>
              </a:rPr>
              <a:t>Вахрушева Маргарита Анатольевна,</a:t>
            </a:r>
          </a:p>
          <a:p>
            <a:pPr algn="ctr">
              <a:spcBef>
                <a:spcPts val="0"/>
              </a:spcBef>
            </a:pPr>
            <a:r>
              <a:rPr lang="ru-RU" sz="1700" dirty="0">
                <a:latin typeface="Verdana" pitchFamily="34" charset="0"/>
              </a:rPr>
              <a:t>учитель начальных классов </a:t>
            </a:r>
          </a:p>
          <a:p>
            <a:pPr algn="ctr">
              <a:spcBef>
                <a:spcPts val="0"/>
              </a:spcBef>
            </a:pPr>
            <a:r>
              <a:rPr lang="ru-RU" sz="1700" dirty="0">
                <a:latin typeface="Verdana" pitchFamily="34" charset="0"/>
              </a:rPr>
              <a:t>высшей квалификационной категории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ru-RU" sz="1700" i="1" dirty="0">
                <a:latin typeface="Verdana" pitchFamily="34" charset="0"/>
              </a:rPr>
              <a:t> Лауреат  </a:t>
            </a:r>
            <a:r>
              <a:rPr lang="ru-RU" sz="1600" i="1" dirty="0">
                <a:latin typeface="Verdana" pitchFamily="34" charset="0"/>
              </a:rPr>
              <a:t>Премии Мэра города Набережные Челны за высокое педагогическое мастерство</a:t>
            </a:r>
            <a:r>
              <a:rPr lang="ru-RU" sz="1700" i="1" dirty="0">
                <a:latin typeface="Verdana" pitchFamily="34" charset="0"/>
              </a:rPr>
              <a:t>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ru-RU" sz="1600" i="1" dirty="0">
                <a:latin typeface="Verdana" pitchFamily="34" charset="0"/>
              </a:rPr>
              <a:t> Участница конкурса претендентов на получение   сертификата «Учитель-мастер»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ru-RU" sz="1600" i="1" dirty="0">
                <a:latin typeface="Verdana" pitchFamily="34" charset="0"/>
              </a:rPr>
              <a:t> Победитель республиканского конкурса «Наш лучший учитель</a:t>
            </a:r>
            <a:r>
              <a:rPr lang="ru-RU" sz="1600" i="1" dirty="0" smtClean="0">
                <a:latin typeface="Verdana" pitchFamily="34" charset="0"/>
              </a:rPr>
              <a:t>»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ru-RU" sz="1600" i="1" dirty="0" smtClean="0">
                <a:latin typeface="+mj-lt"/>
              </a:rPr>
              <a:t> Участница </a:t>
            </a:r>
            <a:r>
              <a:rPr lang="ru-RU" sz="1600" b="1" dirty="0" smtClean="0">
                <a:latin typeface="+mj-lt"/>
              </a:rPr>
              <a:t> </a:t>
            </a:r>
            <a:r>
              <a:rPr lang="ru-RU" sz="1600" i="1" dirty="0" smtClean="0">
                <a:latin typeface="+mj-lt"/>
              </a:rPr>
              <a:t>конкурсного отбора лучших учителей  Республики Татарстан в рамках реализации Приоритетного национального проекта «Образование»</a:t>
            </a:r>
          </a:p>
          <a:p>
            <a:pPr>
              <a:spcBef>
                <a:spcPct val="50000"/>
              </a:spcBef>
            </a:pPr>
            <a:r>
              <a:rPr lang="ru-RU" sz="1700" b="1" dirty="0" smtClean="0">
                <a:solidFill>
                  <a:srgbClr val="FF0000"/>
                </a:solidFill>
                <a:latin typeface="Verdana" pitchFamily="34" charset="0"/>
              </a:rPr>
              <a:t>Педагогическое </a:t>
            </a:r>
            <a:r>
              <a:rPr lang="ru-RU" sz="1700" b="1" dirty="0">
                <a:solidFill>
                  <a:srgbClr val="FF0000"/>
                </a:solidFill>
                <a:latin typeface="Verdana" pitchFamily="34" charset="0"/>
              </a:rPr>
              <a:t>кредо: </a:t>
            </a:r>
            <a:r>
              <a:rPr lang="ru-RU" sz="1600" dirty="0">
                <a:latin typeface="Verdana" pitchFamily="34" charset="0"/>
              </a:rPr>
              <a:t>Самое главное в моей жизни - это любовь к детям. </a:t>
            </a:r>
          </a:p>
          <a:p>
            <a:pPr>
              <a:spcBef>
                <a:spcPct val="50000"/>
              </a:spcBef>
            </a:pPr>
            <a:r>
              <a:rPr lang="en-US" sz="1700" dirty="0">
                <a:solidFill>
                  <a:srgbClr val="FFFF00"/>
                </a:solidFill>
                <a:latin typeface="Verdana" pitchFamily="34" charset="0"/>
              </a:rPr>
              <a:t>  </a:t>
            </a:r>
            <a:endParaRPr lang="ru-RU" sz="1700" i="1" dirty="0">
              <a:solidFill>
                <a:srgbClr val="FFFF00"/>
              </a:solidFill>
              <a:latin typeface="Verdana" pitchFamily="34" charset="0"/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719138" y="5641975"/>
            <a:ext cx="79517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995" tIns="39997" rIns="79995" bIns="39997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rgbClr val="002060"/>
                </a:solidFill>
                <a:latin typeface="Verdana" pitchFamily="34" charset="0"/>
              </a:rPr>
              <a:t> </a:t>
            </a:r>
            <a:endParaRPr lang="ru-RU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9221" name="Прямоугольник 7"/>
          <p:cNvSpPr>
            <a:spLocks noChangeArrowheads="1"/>
          </p:cNvSpPr>
          <p:nvPr/>
        </p:nvSpPr>
        <p:spPr bwMode="auto">
          <a:xfrm>
            <a:off x="444500" y="6072188"/>
            <a:ext cx="84137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001" tIns="40000" rIns="80001" bIns="40000">
            <a:spAutoFit/>
          </a:bodyPr>
          <a:lstStyle/>
          <a:p>
            <a:r>
              <a:rPr lang="ru-RU" sz="1700" b="1">
                <a:solidFill>
                  <a:srgbClr val="FF0000"/>
                </a:solidFill>
                <a:latin typeface="Verdana" pitchFamily="34" charset="0"/>
              </a:rPr>
              <a:t>Мой девиз:</a:t>
            </a:r>
            <a:r>
              <a:rPr lang="ru-RU" sz="170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sz="1700">
                <a:latin typeface="Verdana" pitchFamily="34" charset="0"/>
              </a:rPr>
              <a:t>«Вперед </a:t>
            </a:r>
            <a:r>
              <a:rPr lang="ru-RU" sz="1700" i="1">
                <a:latin typeface="Verdana" pitchFamily="34" charset="0"/>
              </a:rPr>
              <a:t>не отступая!» </a:t>
            </a:r>
          </a:p>
        </p:txBody>
      </p:sp>
      <p:pic>
        <p:nvPicPr>
          <p:cNvPr id="7" name="Picture 2" descr="D:\571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2776"/>
            <a:ext cx="2500313" cy="33575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2786063" y="142875"/>
            <a:ext cx="6357937" cy="92868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</a:t>
            </a:r>
          </a:p>
        </p:txBody>
      </p:sp>
      <p:pic>
        <p:nvPicPr>
          <p:cNvPr id="10244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1142984"/>
            <a:ext cx="2286016" cy="2857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46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52"/>
            <a:ext cx="2428875" cy="35718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48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142984"/>
            <a:ext cx="2092325" cy="26908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Picture 2" descr="D:\Состарого винта\школьные фотографии\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62854">
            <a:off x="328058" y="3981363"/>
            <a:ext cx="3571900" cy="23440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Picture 3" descr="D:\Состарого винта\школьные фотографии\0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2924944"/>
            <a:ext cx="2900362" cy="352901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2" name="Содержимое 16"/>
          <p:cNvSpPr>
            <a:spLocks noGrp="1"/>
          </p:cNvSpPr>
          <p:nvPr>
            <p:ph idx="1"/>
          </p:nvPr>
        </p:nvSpPr>
        <p:spPr>
          <a:xfrm rot="410071">
            <a:off x="-119063" y="4332288"/>
            <a:ext cx="8183563" cy="284162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9" name="Рисунок 18" descr="D:\мамины документы\фотоаппарат\PC24006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136952">
            <a:off x="633407" y="1211249"/>
            <a:ext cx="3616294" cy="2714177"/>
          </a:xfrm>
          <a:prstGeom prst="cloud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 descr="D:\мамины документы\Новая папка\Изображение 06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606707">
            <a:off x="5870285" y="2894130"/>
            <a:ext cx="2506436" cy="352726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1267" name="Picture 2" descr="D:\Состарого винта\Новая папка\100_06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rot="21391504">
            <a:off x="694942" y="436113"/>
            <a:ext cx="3500437" cy="28575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9" name="Picture 6" descr="D:\Новая папка (2)\Рисунок 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404664"/>
            <a:ext cx="4700959" cy="3071813"/>
          </a:xfrm>
          <a:prstGeom prst="snipRoundRect">
            <a:avLst/>
          </a:prstGeom>
          <a:ln>
            <a:headEnd/>
            <a:tailEnd/>
          </a:ln>
          <a:scene3d>
            <a:camera prst="perspectiveHeroicExtremeLeftFacing"/>
            <a:lightRig rig="threePt" dir="t"/>
          </a:scene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pic>
        <p:nvPicPr>
          <p:cNvPr id="9" name="Picture 3" descr="D:\Состарого винта\Новая папка\100_06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70002">
            <a:off x="471549" y="2831538"/>
            <a:ext cx="4219343" cy="3291400"/>
          </a:xfrm>
          <a:prstGeom prst="cloud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pic>
        <p:nvPicPr>
          <p:cNvPr id="10" name="Picture 3" descr="D:\мамины документы\фото3\Изображение 0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44850">
            <a:off x="4740535" y="3511001"/>
            <a:ext cx="3687752" cy="28510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22313" y="0"/>
            <a:ext cx="7772400" cy="45005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  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 smtClean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2000250" y="6858000"/>
            <a:ext cx="2786063" cy="46038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9460" name="Picture 4" descr="C:\Documents and Settings\Admin\Рабочий стол\Изображение 0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97247">
            <a:off x="2728316" y="4640872"/>
            <a:ext cx="1564098" cy="1987969"/>
          </a:xfrm>
          <a:prstGeom prst="round2Diag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D:\Участие детей в  конкурсах в 2013-2014 уч.году\Пашин Андрей. Ученик года\Изображение 5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23127">
            <a:off x="524472" y="4317596"/>
            <a:ext cx="1741452" cy="2452500"/>
          </a:xfrm>
          <a:prstGeom prst="rect">
            <a:avLst/>
          </a:prstGeom>
          <a:ln w="190500" cap="sq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D:\Участие детей в  конкурсах в 2013-2014 уч.году\Пашин Андрей. Ученик года\Изображение 53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33832">
            <a:off x="6910757" y="4336216"/>
            <a:ext cx="1582107" cy="2155995"/>
          </a:xfrm>
          <a:prstGeom prst="rect">
            <a:avLst/>
          </a:prstGeom>
          <a:ln w="190500" cap="sq">
            <a:solidFill>
              <a:schemeClr val="accent3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7" name="Рисунок 6" descr="D:\мамины документы\фото3\Изображение 03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66989">
            <a:off x="4794933" y="4564666"/>
            <a:ext cx="1513197" cy="2093111"/>
          </a:xfrm>
          <a:prstGeom prst="snip2Diag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251520" y="0"/>
            <a:ext cx="8640960" cy="4462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Республиканский конкурс исследовательских и проектных работ учащихся 1-4 классов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«Я ПОЗНАЮ МИР»</a:t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Регионально-научная конференция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  НАУКУ ПЕРВЫЕ ШАГИ»</a:t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Городская научно-практическая конференция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«МАЛАЯ АКАДЕМИЯ НАУК:МЛАДШИЕ ШКОЛЬНИКИ В НАУЧНОМ ПОИСКЕ»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Всероссийский конкурс детских исследовательских работ (проектов)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«МОИ ПЕРВЫЕ ОТКРЫТИЯ»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93610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Позитивная динамика 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учебных достижений 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обучающихся за последние три 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года</a:t>
            </a:r>
            <a:endParaRPr lang="ru-RU" sz="2400" dirty="0">
              <a:solidFill>
                <a:srgbClr val="C00000"/>
              </a:solidFill>
              <a:latin typeface="+mn-lt"/>
            </a:endParaRPr>
          </a:p>
        </p:txBody>
      </p:sp>
      <p:graphicFrame>
        <p:nvGraphicFramePr>
          <p:cNvPr id="1026" name="Содержимое 8"/>
          <p:cNvGraphicFramePr>
            <a:graphicFrameLocks noGrp="1"/>
          </p:cNvGraphicFramePr>
          <p:nvPr>
            <p:ph idx="1"/>
          </p:nvPr>
        </p:nvGraphicFramePr>
        <p:xfrm>
          <a:off x="506413" y="1301750"/>
          <a:ext cx="7988300" cy="4191000"/>
        </p:xfrm>
        <a:graphic>
          <a:graphicData uri="http://schemas.openxmlformats.org/presentationml/2006/ole">
            <p:oleObj spid="_x0000_s1026" name="Worksheet" r:id="rId3" imgW="8096351" imgH="4248085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428625"/>
            <a:ext cx="8183562" cy="107156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2"/>
                </a:solidFill>
              </a:rPr>
              <a:t>КАЧЕСТВО ЗНАНИЙ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428625" y="1285875"/>
            <a:ext cx="8183563" cy="42148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en-US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smtClean="0"/>
              <a:t>Результаты республиканского тестирования учащихся 4-х классов</a:t>
            </a:r>
            <a:endParaRPr lang="en-US" smtClean="0"/>
          </a:p>
          <a:p>
            <a:pPr algn="ctr"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85813" y="3357563"/>
          <a:ext cx="7500991" cy="1928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70"/>
                <a:gridCol w="928694"/>
                <a:gridCol w="740483"/>
                <a:gridCol w="1514623"/>
                <a:gridCol w="1875247"/>
                <a:gridCol w="1370374"/>
              </a:tblGrid>
              <a:tr h="96248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Учебный год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предмет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класс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Численность участников</a:t>
                      </a:r>
                      <a:r>
                        <a:rPr lang="ru-RU" sz="1200" baseline="0" dirty="0" smtClean="0"/>
                        <a:t> тестирования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Численность обучающихся,  не справившихся с тестированием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Средний % выполнения</a:t>
                      </a:r>
                      <a:endParaRPr lang="ru-RU" sz="1200" dirty="0"/>
                    </a:p>
                  </a:txBody>
                  <a:tcPr/>
                </a:tc>
              </a:tr>
              <a:tr h="43162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2010/2011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Рус.язык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25 чел./100 %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 чел./0 %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72,65 %</a:t>
                      </a:r>
                      <a:endParaRPr lang="ru-RU" sz="1200" dirty="0"/>
                    </a:p>
                  </a:txBody>
                  <a:tcPr/>
                </a:tc>
              </a:tr>
              <a:tr h="5347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2010/2011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Математ</a:t>
                      </a:r>
                      <a:r>
                        <a:rPr lang="ru-RU" sz="1200" dirty="0" smtClean="0"/>
                        <a:t>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25 чел./100 %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0 чел./0 %</a:t>
                      </a:r>
                    </a:p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70,35</a:t>
                      </a:r>
                      <a:r>
                        <a:rPr lang="ru-RU" sz="1200" baseline="0" dirty="0" smtClean="0"/>
                        <a:t> %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-252536" y="1"/>
            <a:ext cx="8183562" cy="18864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14340" name="Picture 3" descr="C:\Documents and Settings\Admin\Мои документы\Мои рисунки\Изображение 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000125"/>
            <a:ext cx="192881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 descr="C:\Documents and Settings\Admin\Мои документы\Мои рисунки\Изображение 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071546"/>
            <a:ext cx="1928813" cy="2643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6" name="Picture 6" descr="C:\Documents and Settings\Admin\Мои документы\Мои рисунки\Изображение 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41645">
            <a:off x="2064575" y="3383235"/>
            <a:ext cx="2008188" cy="2714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3" name="Picture 7" descr="C:\Documents and Settings\Admin\Мои документы\Мои рисунки\Изображение 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6329">
            <a:off x="6721475" y="984250"/>
            <a:ext cx="1928813" cy="265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3" descr="C:\Documents and Settings\Admin\Мои документы\Мои рисунки\Изображение 0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189154">
            <a:off x="3575050" y="3673475"/>
            <a:ext cx="200025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Admin\Рабочий стол\Изображение 14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1052736"/>
            <a:ext cx="1800225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6" name="Picture 2" descr="C:\Users\маргарита\Pictures\2015-03-15 1\1 001.jp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 rot="305464">
            <a:off x="7052426" y="1126213"/>
            <a:ext cx="1763877" cy="24260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Picture 2" descr="C:\Users\маргарита\Pictures\2015-03-15 2\2 00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1326516">
            <a:off x="108084" y="1201241"/>
            <a:ext cx="2036668" cy="28012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Picture 4" descr="C:\Users\маргарита\Pictures\2015-03-15 6\6 00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64088" y="1124744"/>
            <a:ext cx="1657140" cy="22251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5" descr="C:\Users\маргарита\Pictures\2015-03-15 8\8 00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79712" y="1052736"/>
            <a:ext cx="1774896" cy="24411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6" descr="C:\Users\маргарита\Pictures\2015-03-15 7\7 00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51720" y="3717032"/>
            <a:ext cx="1918912" cy="25851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1" name="Рисунок 12" descr="C:\Documents and Settings\Admin\Мои документы\Мои рисунки\Изображение\Изображение 146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-579394">
            <a:off x="219375" y="3650498"/>
            <a:ext cx="2017713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C:\Users\маргарита\Pictures\2015-03-15 4\4 00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508104" y="3573016"/>
            <a:ext cx="1827251" cy="2664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3" name="Рисунок 22" descr="C:\Documents and Settings\Admin\Мои документы\Мои рисунки\Изображение\Изображение 145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217908">
            <a:off x="7130734" y="3559360"/>
            <a:ext cx="1928826" cy="27272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 descr="C:\Documents and Settings\Admin\Мои документы\Мои рисунки\Изображение\Изображение 147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252696">
            <a:off x="3732688" y="3498791"/>
            <a:ext cx="2000264" cy="27095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Прямоугольник 24"/>
          <p:cNvSpPr/>
          <p:nvPr/>
        </p:nvSpPr>
        <p:spPr>
          <a:xfrm>
            <a:off x="395536" y="332656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Позитивные результаты внеурочной деятельности обучающихся по учебным предметам</a:t>
            </a:r>
            <a:endParaRPr lang="ru-RU" sz="2000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34" y="0"/>
            <a:ext cx="8429684" cy="142873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DeflateTop">
              <a:avLst>
                <a:gd name="adj" fmla="val 28779"/>
              </a:avLst>
            </a:prstTxWarp>
            <a:spAutoFit/>
          </a:bodyPr>
          <a:lstStyle/>
          <a:p>
            <a:pPr algn="ctr">
              <a:defRPr/>
            </a:pPr>
            <a:r>
              <a:rPr lang="ru-RU" sz="3200" b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ОБОБЩЕНИЕ И РАСПРОСТРАНЕНИЕ   ПЕДАГОГИЧЕСКОГО ОПЫТА</a:t>
            </a:r>
            <a:endParaRPr lang="ru-RU" sz="32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00313" y="1643063"/>
            <a:ext cx="5689600" cy="64293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/>
              <a:t>Авторские программы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00313" y="2428875"/>
            <a:ext cx="5689600" cy="5715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/>
              <a:t>Мастер-классы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00313" y="3143250"/>
            <a:ext cx="5689600" cy="6429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/>
              <a:t>Семинары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00313" y="3857625"/>
            <a:ext cx="5689600" cy="71437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/>
              <a:t>Научно-практические </a:t>
            </a:r>
            <a:r>
              <a:rPr lang="ru-RU" sz="2800" dirty="0"/>
              <a:t>конференции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00313" y="4643438"/>
            <a:ext cx="5715000" cy="64293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Конкурс исследовательских работ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00313" y="5429250"/>
            <a:ext cx="5715000" cy="558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Открытые уроки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500313" y="6143625"/>
            <a:ext cx="5715000" cy="5000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Публикации</a:t>
            </a:r>
          </a:p>
        </p:txBody>
      </p:sp>
      <p:sp>
        <p:nvSpPr>
          <p:cNvPr id="19" name="Стрелка вправо 18"/>
          <p:cNvSpPr/>
          <p:nvPr/>
        </p:nvSpPr>
        <p:spPr>
          <a:xfrm>
            <a:off x="642938" y="1714500"/>
            <a:ext cx="1512887" cy="50006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642938" y="2500313"/>
            <a:ext cx="1512887" cy="50006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642938" y="3214688"/>
            <a:ext cx="1512887" cy="50006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642938" y="4000500"/>
            <a:ext cx="1512887" cy="50006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642938" y="4714875"/>
            <a:ext cx="1512887" cy="50006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642938" y="5429250"/>
            <a:ext cx="1512887" cy="50006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642938" y="6143625"/>
            <a:ext cx="1512887" cy="50006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1505</TotalTime>
  <Words>231</Words>
  <Application>Microsoft Office PowerPoint</Application>
  <PresentationFormat>Экран (4:3)</PresentationFormat>
  <Paragraphs>63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Аспект</vt:lpstr>
      <vt:lpstr>Worksheet</vt:lpstr>
      <vt:lpstr>Муниципальное автономное общеобразовательное учреждение «Кадетская школа № 49»</vt:lpstr>
      <vt:lpstr>Слайд 2</vt:lpstr>
      <vt:lpstr>Проектная деятельность</vt:lpstr>
      <vt:lpstr>Слайд 4</vt:lpstr>
      <vt:lpstr>                    </vt:lpstr>
      <vt:lpstr> Позитивная динамика учебных достижений обучающихся за последние три года</vt:lpstr>
      <vt:lpstr>КАЧЕСТВО ЗНАНИЙ</vt:lpstr>
      <vt:lpstr>Слайд 8</vt:lpstr>
      <vt:lpstr>Слайд 9</vt:lpstr>
      <vt:lpstr>ПЕЧАТНЫЕ РАБОТЫ </vt:lpstr>
      <vt:lpstr>Результаты   профессионального развития учителя</vt:lpstr>
      <vt:lpstr>Слайд 12</vt:lpstr>
      <vt:lpstr>Слайд 13</vt:lpstr>
      <vt:lpstr>       </vt:lpstr>
      <vt:lpstr>РАБОТА С КЛАССОМ</vt:lpstr>
      <vt:lpstr>ВАХРУШЕВА  МАРГАРИТА АНАТОЛЬЕВНА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общеобразовательное учреждение «Кадетская школа № 49»</dc:title>
  <dc:creator>Admin</dc:creator>
  <cp:lastModifiedBy>маргарита</cp:lastModifiedBy>
  <cp:revision>135</cp:revision>
  <dcterms:created xsi:type="dcterms:W3CDTF">2012-03-15T16:53:07Z</dcterms:created>
  <dcterms:modified xsi:type="dcterms:W3CDTF">2015-03-15T20:35:26Z</dcterms:modified>
</cp:coreProperties>
</file>